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notesMasterIdLst>
    <p:notesMasterId r:id="rId11"/>
  </p:notesMasterIdLst>
  <p:handoutMasterIdLst>
    <p:handoutMasterId r:id="rId12"/>
  </p:handoutMasterIdLst>
  <p:sldIdLst>
    <p:sldId id="262" r:id="rId2"/>
    <p:sldId id="264" r:id="rId3"/>
    <p:sldId id="266" r:id="rId4"/>
    <p:sldId id="267" r:id="rId5"/>
    <p:sldId id="268" r:id="rId6"/>
    <p:sldId id="269" r:id="rId7"/>
    <p:sldId id="270" r:id="rId8"/>
    <p:sldId id="265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373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2245" autoAdjust="0"/>
  </p:normalViewPr>
  <p:slideViewPr>
    <p:cSldViewPr snapToGrid="0">
      <p:cViewPr varScale="1">
        <p:scale>
          <a:sx n="73" d="100"/>
          <a:sy n="73" d="100"/>
        </p:scale>
        <p:origin x="50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030CD4C-7DBB-91CD-FE24-A8D8FE69571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981940-76EF-5B73-96F8-25ACE9D6A3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5FB66D-EE9E-44F1-AD02-E5B3FD4BF54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910248-E08F-8C40-E731-429F0F50B91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29BAF5-BCEC-4531-1E86-BB6DEF9D5E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B18F41-5A85-408F-B0FE-CB5D49048EB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0761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46B90-B96E-42A4-9679-D5A0CB558AC2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F6D4E3-65C6-4A31-8339-FF48E48506B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7752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Jeg heter Oskar …</a:t>
            </a:r>
          </a:p>
          <a:p>
            <a:r>
              <a:rPr lang="nb-NO" dirty="0"/>
              <a:t>- </a:t>
            </a:r>
            <a:r>
              <a:rPr lang="nb-NO" dirty="0" err="1"/>
              <a:t>OpenAI’s</a:t>
            </a:r>
            <a:r>
              <a:rPr lang="nb-NO" dirty="0"/>
              <a:t> </a:t>
            </a:r>
            <a:r>
              <a:rPr lang="nb-NO" dirty="0" err="1"/>
              <a:t>ChatGPT</a:t>
            </a:r>
            <a:r>
              <a:rPr lang="nb-NO" dirty="0"/>
              <a:t> tok verden med storm – og chat-baserte systemer florerer</a:t>
            </a:r>
          </a:p>
          <a:p>
            <a:r>
              <a:rPr lang="nb-NO" dirty="0"/>
              <a:t>- Skal snakke om hvordan språkmodeller kan brukes i GIS-sammenheng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991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Omtales ofte ved den engelsk forkortelsen </a:t>
            </a:r>
            <a:r>
              <a:rPr lang="nb-NO" dirty="0" err="1"/>
              <a:t>LLMs</a:t>
            </a:r>
            <a:endParaRPr lang="nb-NO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- GPT-serien, best kjent som </a:t>
            </a:r>
            <a:r>
              <a:rPr lang="nb-NO" dirty="0" err="1"/>
              <a:t>ChatGPT</a:t>
            </a:r>
            <a:r>
              <a:rPr lang="nb-NO" dirty="0"/>
              <a:t> (</a:t>
            </a:r>
            <a:r>
              <a:rPr lang="nb-NO" dirty="0" err="1"/>
              <a:t>OpenAI</a:t>
            </a:r>
            <a:r>
              <a:rPr lang="nb-NO" dirty="0"/>
              <a:t>)</a:t>
            </a:r>
          </a:p>
          <a:p>
            <a:r>
              <a:rPr lang="nb-NO" dirty="0"/>
              <a:t>- Transformer-arkitekturen (Google, 2017) var et gjennombrudd</a:t>
            </a:r>
          </a:p>
          <a:p>
            <a:r>
              <a:rPr lang="nb-NO" dirty="0"/>
              <a:t>- Kan løse mange ulike oppgaver</a:t>
            </a:r>
          </a:p>
          <a:p>
            <a:endParaRPr lang="nb-NO" dirty="0"/>
          </a:p>
          <a:p>
            <a:r>
              <a:rPr lang="nb-NO" dirty="0"/>
              <a:t>- Interessant å se hvordan de takler typiske oppgaver i GIS-analyse</a:t>
            </a:r>
          </a:p>
          <a:p>
            <a:endParaRPr lang="nb-NO" dirty="0"/>
          </a:p>
          <a:p>
            <a:r>
              <a:rPr lang="nb-NO" dirty="0"/>
              <a:t>- GIS kan være tidkrevende (riktige data, attributter, finne fremgangsmåte)</a:t>
            </a:r>
          </a:p>
          <a:p>
            <a:r>
              <a:rPr lang="nb-NO" dirty="0"/>
              <a:t>- GIS har bratt læringskurve</a:t>
            </a:r>
          </a:p>
          <a:p>
            <a:r>
              <a:rPr lang="nb-NO" dirty="0"/>
              <a:t>- Komplekse analyser er tidskrevende (pek til eksempel)</a:t>
            </a:r>
          </a:p>
          <a:p>
            <a:endParaRPr lang="nb-NO" dirty="0"/>
          </a:p>
          <a:p>
            <a:r>
              <a:rPr lang="nb-NO" dirty="0"/>
              <a:t>- Research </a:t>
            </a:r>
            <a:r>
              <a:rPr lang="nb-NO" dirty="0" err="1"/>
              <a:t>question</a:t>
            </a:r>
            <a:r>
              <a:rPr lang="nb-NO" dirty="0"/>
              <a:t> for oppgave: «Hvordan utføre klassiske GIS-analyser med store språkmodeller?»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281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Fungerer ved bruke samtalen opp til nå som grunnlag for å predikere nest ord/token</a:t>
            </a:r>
          </a:p>
          <a:p>
            <a:r>
              <a:rPr lang="nb-NO" dirty="0"/>
              <a:t>- Forskjell på norsk og engelsk </a:t>
            </a:r>
            <a:r>
              <a:rPr lang="nb-NO" dirty="0" err="1"/>
              <a:t>tokenisering</a:t>
            </a:r>
            <a:r>
              <a:rPr lang="nb-NO" dirty="0"/>
              <a:t> </a:t>
            </a:r>
          </a:p>
          <a:p>
            <a:r>
              <a:rPr lang="nb-NO" dirty="0"/>
              <a:t>- GPT-3, GPT-4, etc., trent på «hele» internett i pre-training</a:t>
            </a:r>
          </a:p>
          <a:p>
            <a:r>
              <a:rPr lang="nb-NO" dirty="0"/>
              <a:t>- Imiterer internettspråk, babler på </a:t>
            </a:r>
          </a:p>
          <a:p>
            <a:r>
              <a:rPr lang="nb-NO" dirty="0"/>
              <a:t>- Trenger fine-tuning for å temmes</a:t>
            </a:r>
            <a:endParaRPr lang="en-GB" dirty="0"/>
          </a:p>
          <a:p>
            <a:r>
              <a:rPr lang="en-GB" dirty="0"/>
              <a:t>- ChatGPT er fine-</a:t>
            </a:r>
            <a:r>
              <a:rPr lang="en-GB" dirty="0" err="1"/>
              <a:t>tunet</a:t>
            </a:r>
            <a:r>
              <a:rPr lang="en-GB" dirty="0"/>
              <a:t> </a:t>
            </a:r>
            <a:r>
              <a:rPr lang="en-GB" dirty="0" err="1"/>
              <a:t>til</a:t>
            </a:r>
            <a:r>
              <a:rPr lang="en-GB" dirty="0"/>
              <a:t> å </a:t>
            </a:r>
            <a:r>
              <a:rPr lang="en-GB" dirty="0" err="1"/>
              <a:t>holde</a:t>
            </a:r>
            <a:r>
              <a:rPr lang="en-GB" dirty="0"/>
              <a:t> </a:t>
            </a:r>
            <a:r>
              <a:rPr lang="en-GB" dirty="0" err="1"/>
              <a:t>samtaler</a:t>
            </a:r>
            <a:r>
              <a:rPr lang="en-GB" dirty="0"/>
              <a:t> med </a:t>
            </a:r>
            <a:r>
              <a:rPr lang="en-GB" dirty="0" err="1"/>
              <a:t>mennesker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2138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Finne ut av hva som er mulig</a:t>
            </a:r>
          </a:p>
          <a:p>
            <a:r>
              <a:rPr lang="nb-NO" dirty="0"/>
              <a:t>- Hva kan </a:t>
            </a:r>
            <a:r>
              <a:rPr lang="nb-NO" dirty="0" err="1"/>
              <a:t>ChatGPT</a:t>
            </a:r>
            <a:r>
              <a:rPr lang="nb-NO" dirty="0"/>
              <a:t> om GIS?</a:t>
            </a:r>
          </a:p>
          <a:p>
            <a:r>
              <a:rPr lang="nb-NO" dirty="0"/>
              <a:t>- Hvordan er den på problemløsning?</a:t>
            </a:r>
          </a:p>
          <a:p>
            <a:endParaRPr lang="nb-NO" dirty="0"/>
          </a:p>
          <a:p>
            <a:r>
              <a:rPr lang="nb-NO" dirty="0"/>
              <a:t>- Avdekke utfordringer</a:t>
            </a:r>
          </a:p>
          <a:p>
            <a:r>
              <a:rPr lang="nb-NO" dirty="0"/>
              <a:t>- Hvordan tilrettelegge for best mulig resultat?</a:t>
            </a:r>
          </a:p>
          <a:p>
            <a:r>
              <a:rPr lang="nb-NO" dirty="0"/>
              <a:t>- Hva må modellene bli bedre på for å kunne brukes i produksjon?</a:t>
            </a:r>
          </a:p>
          <a:p>
            <a:endParaRPr lang="nb-NO" dirty="0"/>
          </a:p>
          <a:p>
            <a:r>
              <a:rPr lang="nb-NO" dirty="0"/>
              <a:t>- Lager en «</a:t>
            </a:r>
            <a:r>
              <a:rPr lang="nb-NO" dirty="0" err="1"/>
              <a:t>proof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concept</a:t>
            </a:r>
            <a:r>
              <a:rPr lang="nb-NO" dirty="0"/>
              <a:t>»</a:t>
            </a:r>
          </a:p>
          <a:p>
            <a:r>
              <a:rPr lang="nb-NO" dirty="0"/>
              <a:t>- </a:t>
            </a:r>
            <a:r>
              <a:rPr lang="nb-NO" dirty="0" err="1"/>
              <a:t>GeoGPT</a:t>
            </a:r>
            <a:endParaRPr lang="nb-NO" dirty="0"/>
          </a:p>
          <a:p>
            <a:r>
              <a:rPr lang="nb-NO" dirty="0"/>
              <a:t>- Språkmodell med tilgang til en GIS-verktøykasse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9413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Web-klient med chatgrensesnitt og et web-kart</a:t>
            </a:r>
          </a:p>
          <a:p>
            <a:endParaRPr lang="nb-NO" dirty="0"/>
          </a:p>
          <a:p>
            <a:r>
              <a:rPr lang="nb-NO" dirty="0"/>
              <a:t>- </a:t>
            </a:r>
            <a:r>
              <a:rPr lang="nb-NO" dirty="0" err="1"/>
              <a:t>Backend</a:t>
            </a:r>
            <a:r>
              <a:rPr lang="nb-NO" dirty="0"/>
              <a:t>-server skrevet i Python</a:t>
            </a:r>
          </a:p>
          <a:p>
            <a:r>
              <a:rPr lang="nb-NO" dirty="0"/>
              <a:t>- Basert rundt </a:t>
            </a:r>
            <a:r>
              <a:rPr lang="nb-NO" dirty="0" err="1"/>
              <a:t>LangChain</a:t>
            </a:r>
            <a:r>
              <a:rPr lang="nb-NO" dirty="0"/>
              <a:t> og </a:t>
            </a:r>
            <a:r>
              <a:rPr lang="nb-NO" dirty="0" err="1"/>
              <a:t>LangGraph</a:t>
            </a:r>
            <a:endParaRPr lang="nb-NO" dirty="0"/>
          </a:p>
          <a:p>
            <a:r>
              <a:rPr lang="nb-NO" dirty="0"/>
              <a:t>- Open-</a:t>
            </a:r>
            <a:r>
              <a:rPr lang="nb-NO" dirty="0" err="1"/>
              <a:t>source</a:t>
            </a:r>
            <a:r>
              <a:rPr lang="nb-NO" dirty="0"/>
              <a:t> rammeverk</a:t>
            </a:r>
          </a:p>
          <a:p>
            <a:endParaRPr lang="nb-NO" dirty="0"/>
          </a:p>
          <a:p>
            <a:r>
              <a:rPr lang="nb-NO" dirty="0"/>
              <a:t>- Bruk av «</a:t>
            </a:r>
            <a:r>
              <a:rPr lang="nb-NO" dirty="0" err="1"/>
              <a:t>Function</a:t>
            </a:r>
            <a:r>
              <a:rPr lang="nb-NO" dirty="0"/>
              <a:t> calling»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- </a:t>
            </a:r>
            <a:r>
              <a:rPr lang="nb-NO" dirty="0" err="1"/>
              <a:t>OpenAI</a:t>
            </a:r>
            <a:r>
              <a:rPr lang="nb-NO" dirty="0"/>
              <a:t>, juni 2023</a:t>
            </a:r>
          </a:p>
          <a:p>
            <a:r>
              <a:rPr lang="nb-NO" dirty="0"/>
              <a:t>- Definere funksjoner som språkmodellen </a:t>
            </a:r>
            <a:r>
              <a:rPr lang="nb-NO" i="1" dirty="0"/>
              <a:t>velger </a:t>
            </a:r>
            <a:r>
              <a:rPr lang="nb-NO" i="0" dirty="0"/>
              <a:t>om den vil kalle på</a:t>
            </a:r>
          </a:p>
          <a:p>
            <a:r>
              <a:rPr lang="nb-NO" i="0" dirty="0"/>
              <a:t>- Spytter ut passende </a:t>
            </a:r>
            <a:r>
              <a:rPr lang="nb-NO" i="0" dirty="0" err="1"/>
              <a:t>funksjonsparametre</a:t>
            </a:r>
            <a:r>
              <a:rPr lang="nb-NO" i="0" dirty="0"/>
              <a:t> og reagerer på funksjonsresultatet</a:t>
            </a:r>
            <a:endParaRPr lang="nb-NO" dirty="0"/>
          </a:p>
          <a:p>
            <a:r>
              <a:rPr lang="nb-NO" dirty="0"/>
              <a:t>- Kobling til den virkelige verden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8162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 Eksempel:</a:t>
            </a:r>
          </a:p>
          <a:p>
            <a:r>
              <a:rPr lang="nb-NO" dirty="0"/>
              <a:t>- PostGIS-database med AR50, </a:t>
            </a:r>
            <a:r>
              <a:rPr lang="nb-NO" dirty="0" err="1"/>
              <a:t>Elveg</a:t>
            </a:r>
            <a:r>
              <a:rPr lang="nb-NO" dirty="0"/>
              <a:t> 2 og seks andre datasett hentet fra geonorge.no</a:t>
            </a:r>
          </a:p>
          <a:p>
            <a:r>
              <a:rPr lang="nb-NO" dirty="0"/>
              <a:t>- Ser hvilke verktøy den velger å bruke</a:t>
            </a:r>
          </a:p>
          <a:p>
            <a:r>
              <a:rPr lang="nb-NO" dirty="0"/>
              <a:t>- Resultatet visualiseres i kartet</a:t>
            </a:r>
          </a:p>
          <a:p>
            <a:r>
              <a:rPr lang="nb-NO" dirty="0"/>
              <a:t>- Kan nå bruke et verktøy som heter </a:t>
            </a:r>
            <a:r>
              <a:rPr lang="nb-NO" dirty="0" err="1"/>
              <a:t>LangSmith</a:t>
            </a:r>
            <a:r>
              <a:rPr lang="nb-NO" dirty="0"/>
              <a:t> for å se hvordan den kom frem til dette resultatet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881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Fra </a:t>
            </a:r>
            <a:r>
              <a:rPr lang="nb-NO" dirty="0" err="1"/>
              <a:t>LangSmith</a:t>
            </a:r>
            <a:r>
              <a:rPr lang="nb-NO" dirty="0"/>
              <a:t>-sporet kan vi tyde en slik grafstruktur</a:t>
            </a:r>
          </a:p>
          <a:p>
            <a:r>
              <a:rPr lang="nb-NO" dirty="0"/>
              <a:t>- «Supervisor» som velger hvilken «</a:t>
            </a:r>
            <a:r>
              <a:rPr lang="nb-NO" dirty="0" err="1"/>
              <a:t>worker</a:t>
            </a:r>
            <a:r>
              <a:rPr lang="nb-NO" dirty="0"/>
              <a:t>» som skal utføre neste oppgave, basert på oppgaven som skal løses</a:t>
            </a:r>
          </a:p>
          <a:p>
            <a:r>
              <a:rPr lang="nb-NO" dirty="0"/>
              <a:t>- Hver «</a:t>
            </a:r>
            <a:r>
              <a:rPr lang="nb-NO" dirty="0" err="1"/>
              <a:t>worker</a:t>
            </a:r>
            <a:r>
              <a:rPr lang="nb-NO" dirty="0"/>
              <a:t>» har en egen verktøykasse</a:t>
            </a:r>
            <a:r>
              <a:rPr lang="en-GB" dirty="0"/>
              <a:t> (</a:t>
            </a:r>
            <a:r>
              <a:rPr lang="en-GB" dirty="0" err="1"/>
              <a:t>lurt</a:t>
            </a:r>
            <a:r>
              <a:rPr lang="en-GB" dirty="0"/>
              <a:t> for å </a:t>
            </a:r>
            <a:r>
              <a:rPr lang="en-GB" dirty="0" err="1"/>
              <a:t>forhindre</a:t>
            </a:r>
            <a:r>
              <a:rPr lang="en-GB" dirty="0"/>
              <a:t> </a:t>
            </a:r>
            <a:r>
              <a:rPr lang="en-GB" dirty="0" err="1"/>
              <a:t>forvirring</a:t>
            </a:r>
            <a:r>
              <a:rPr lang="en-GB" dirty="0"/>
              <a:t> </a:t>
            </a:r>
            <a:r>
              <a:rPr lang="en-GB" dirty="0" err="1"/>
              <a:t>pga</a:t>
            </a:r>
            <a:r>
              <a:rPr lang="en-GB" dirty="0"/>
              <a:t>. for mange </a:t>
            </a:r>
            <a:r>
              <a:rPr lang="en-GB" dirty="0" err="1"/>
              <a:t>verktøy</a:t>
            </a:r>
            <a:r>
              <a:rPr lang="en-GB" dirty="0"/>
              <a:t>)</a:t>
            </a:r>
          </a:p>
          <a:p>
            <a:r>
              <a:rPr lang="en-GB" dirty="0"/>
              <a:t>- </a:t>
            </a:r>
            <a:r>
              <a:rPr lang="nb-NO" noProof="0" dirty="0"/>
              <a:t>Hver «</a:t>
            </a:r>
            <a:r>
              <a:rPr lang="nb-NO" noProof="0" dirty="0" err="1"/>
              <a:t>worker</a:t>
            </a:r>
            <a:r>
              <a:rPr lang="nb-NO" noProof="0" dirty="0"/>
              <a:t>» returnerer et resultat «</a:t>
            </a:r>
            <a:r>
              <a:rPr lang="nb-NO" noProof="0" dirty="0" err="1"/>
              <a:t>Supervisor»’en</a:t>
            </a:r>
            <a:r>
              <a:rPr lang="nb-NO" noProof="0" dirty="0"/>
              <a:t>, som deretter bruker dette til å velge neste steg</a:t>
            </a:r>
          </a:p>
          <a:p>
            <a:endParaRPr lang="nb-NO" noProof="0" dirty="0"/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610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- Har oppdaget både styrker og svakheter</a:t>
            </a:r>
          </a:p>
          <a:p>
            <a:endParaRPr lang="nb-NO" dirty="0"/>
          </a:p>
          <a:p>
            <a:r>
              <a:rPr lang="nb-NO" b="1" dirty="0"/>
              <a:t>Styrker: </a:t>
            </a:r>
          </a:p>
          <a:p>
            <a:r>
              <a:rPr lang="nb-NO" dirty="0"/>
              <a:t>- Veldig god kontroll på kodesyntaks</a:t>
            </a:r>
          </a:p>
          <a:p>
            <a:r>
              <a:rPr lang="nb-NO" dirty="0"/>
              <a:t>- Kan mange språk og har solid kontroll på populære språk som SQL og Python, men også mer ukjente språk som CQL (OGC API </a:t>
            </a:r>
            <a:r>
              <a:rPr lang="nb-NO" dirty="0" err="1"/>
              <a:t>Features</a:t>
            </a:r>
            <a:r>
              <a:rPr lang="nb-NO" dirty="0"/>
              <a:t>)</a:t>
            </a:r>
          </a:p>
          <a:p>
            <a:r>
              <a:rPr lang="nb-NO" dirty="0"/>
              <a:t>- Gjør at den kan sette sammen relativt vanskelige SQL-spørringer hvis den gis nok informasjon om databasens innhold</a:t>
            </a:r>
          </a:p>
          <a:p>
            <a:r>
              <a:rPr lang="nb-NO" dirty="0"/>
              <a:t>- God på resonnering (velge neste handling, riktig verktøy, osv.)</a:t>
            </a:r>
          </a:p>
          <a:p>
            <a:endParaRPr lang="nb-NO" dirty="0"/>
          </a:p>
          <a:p>
            <a:r>
              <a:rPr lang="nb-NO" b="1" dirty="0"/>
              <a:t>Svakheter:</a:t>
            </a:r>
          </a:p>
          <a:p>
            <a:r>
              <a:rPr lang="nb-NO" b="0" dirty="0"/>
              <a:t>- Tar ofte snarveier (antagelser om innhold og kolonnenavn i databasetabeller) ved mangel på kontekst (hallusinering)</a:t>
            </a:r>
          </a:p>
          <a:p>
            <a:r>
              <a:rPr lang="nb-NO" b="0" dirty="0"/>
              <a:t>- Legger som regel ikke frem fullstendige planer for hvordan en oppgave skal løses (kan prompte/fine-tune)</a:t>
            </a:r>
          </a:p>
          <a:p>
            <a:r>
              <a:rPr lang="nb-NO" b="0" dirty="0"/>
              <a:t>- Tregere/dårligere når «</a:t>
            </a:r>
            <a:r>
              <a:rPr lang="nb-NO" b="0" dirty="0" err="1"/>
              <a:t>context</a:t>
            </a:r>
            <a:r>
              <a:rPr lang="nb-NO" b="0" dirty="0"/>
              <a:t> </a:t>
            </a:r>
            <a:r>
              <a:rPr lang="nb-NO" b="0" dirty="0" err="1"/>
              <a:t>window</a:t>
            </a:r>
            <a:r>
              <a:rPr lang="nb-NO" b="0" dirty="0"/>
              <a:t>» fylles opp (bør finne teknikker for å kun inkludere den viktigste informasjonen)</a:t>
            </a:r>
          </a:p>
          <a:p>
            <a:r>
              <a:rPr lang="nb-NO" b="0" dirty="0"/>
              <a:t>- Geografiske data er ofte veldig store, hvordan få plass til alt i </a:t>
            </a:r>
            <a:r>
              <a:rPr lang="nb-NO" b="0" dirty="0" err="1"/>
              <a:t>context</a:t>
            </a:r>
            <a:r>
              <a:rPr lang="nb-NO" b="0" dirty="0"/>
              <a:t> </a:t>
            </a:r>
            <a:r>
              <a:rPr lang="nb-NO" b="0" dirty="0" err="1"/>
              <a:t>window</a:t>
            </a:r>
            <a:r>
              <a:rPr lang="nb-NO" b="0" dirty="0"/>
              <a:t>?</a:t>
            </a:r>
          </a:p>
          <a:p>
            <a:r>
              <a:rPr lang="nb-NO" b="0" dirty="0"/>
              <a:t>- Vet ikke hva skogbonitetsklasse 18 er for noe</a:t>
            </a:r>
          </a:p>
          <a:p>
            <a:r>
              <a:rPr lang="nb-NO" b="0" dirty="0"/>
              <a:t> </a:t>
            </a:r>
          </a:p>
          <a:p>
            <a:endParaRPr lang="nb-NO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825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«Dette arrangementet ville ikke vært det samme uten deres </a:t>
            </a:r>
            <a:r>
              <a:rPr lang="nb-NO" dirty="0" err="1"/>
              <a:t>nysgjerringhet</a:t>
            </a:r>
            <a:r>
              <a:rPr lang="nb-NO" dirty="0"/>
              <a:t>, kunnskap og lidenskap for faget. Takk for at dere deler denne reisen med oss og bidrar til å forme fremtiden for geomatikk!»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F6D4E3-65C6-4A31-8339-FF48E48506B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3361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1D227D51-204B-ED48-AF9A-0BE9633FE04A}"/>
              </a:ext>
            </a:extLst>
          </p:cNvPr>
          <p:cNvSpPr/>
          <p:nvPr/>
        </p:nvSpPr>
        <p:spPr>
          <a:xfrm>
            <a:off x="5224244" y="1108990"/>
            <a:ext cx="6503180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8546383-CCC4-544B-B0D8-DE78DE39BB78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5D1728-714F-2942-A0D1-82FF9419B4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7106" y="1625608"/>
            <a:ext cx="8035342" cy="2722164"/>
          </a:xfrm>
        </p:spPr>
        <p:txBody>
          <a:bodyPr anchor="b"/>
          <a:lstStyle>
            <a:lvl1pPr algn="l">
              <a:defRPr sz="8000" spc="-1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072D4-1496-3347-BBF8-5879DF263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7106" y="4466845"/>
            <a:ext cx="8035342" cy="88290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EFC724-B499-364B-AEB5-B6517F6AD5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7105" y="5708747"/>
            <a:ext cx="3882843" cy="365125"/>
          </a:xfrm>
        </p:spPr>
        <p:txBody>
          <a:bodyPr/>
          <a:lstStyle>
            <a:lvl1pPr>
              <a:defRPr sz="1400"/>
            </a:lvl1pPr>
          </a:lstStyle>
          <a:p>
            <a:fld id="{73C3BD54-29B9-3D42-B178-776ED395AA85}" type="datetimeFigureOut">
              <a:rPr lang="en-US" smtClean="0"/>
              <a:pPr/>
              <a:t>3/7/2024</a:t>
            </a:fld>
            <a:endParaRPr lang="en-US" sz="140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3889C-A4E9-B24E-818F-46A1124C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40F50F-250E-6D45-AEBC-2573FED0C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m KartAi – KartAi">
            <a:extLst>
              <a:ext uri="{FF2B5EF4-FFF2-40B4-BE49-F238E27FC236}">
                <a16:creationId xmlns:a16="http://schemas.microsoft.com/office/drawing/2014/main" id="{86F03ADB-48AF-2400-AFCC-198F370874A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948" y="5556187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187C88ED-53CB-C321-3AF2-18346EF235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754" y="6271157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923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9F6C0E12-251D-EA44-BF81-4ABDFBB94321}"/>
              </a:ext>
            </a:extLst>
          </p:cNvPr>
          <p:cNvSpPr/>
          <p:nvPr/>
        </p:nvSpPr>
        <p:spPr>
          <a:xfrm>
            <a:off x="7087169" y="1096772"/>
            <a:ext cx="465222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DC5FF4-095A-114E-87B6-73C7ADFF9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1E6EC9-9650-2042-8581-5B4082F941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A0800-B373-3B40-B187-30AFE44C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A4C1C-C790-B449-8C06-78E8303F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43E620-F86B-F447-AB06-DDAB39192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0487CB5-43E0-974C-9DDC-252A8A37107F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Om KartAi – KartAi">
            <a:extLst>
              <a:ext uri="{FF2B5EF4-FFF2-40B4-BE49-F238E27FC236}">
                <a16:creationId xmlns:a16="http://schemas.microsoft.com/office/drawing/2014/main" id="{98D58F27-99A9-9FE5-3233-FF242EA17A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744A03B-254E-8DDD-802C-9F28A95B969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3120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9DF801-FF8E-6247-9065-D9304CD609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5667" y="1204722"/>
            <a:ext cx="1853360" cy="467664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0E2615-7E4D-AB47-ACE6-236D716D7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73667" y="1204722"/>
            <a:ext cx="8274047" cy="46969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F0223-5AC9-374E-BD0C-344F67E2A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EDD42-54A1-E648-8829-140EC4C57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FDF8F-8DBC-8A47-8000-5BA35DF9F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CE2A98-5154-A544-BE2A-FDC0811C19A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C4EC832-8181-5643-8A62-117E43F0E498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Om KartAi – KartAi">
            <a:extLst>
              <a:ext uri="{FF2B5EF4-FFF2-40B4-BE49-F238E27FC236}">
                <a16:creationId xmlns:a16="http://schemas.microsoft.com/office/drawing/2014/main" id="{F268F266-75E1-6E53-6B38-5A70B7003E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5CC716F1-FA69-A38F-4B40-136A608EF5B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9741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9F291BE0-7A7E-D04F-974F-9F4577FB2F46}"/>
              </a:ext>
            </a:extLst>
          </p:cNvPr>
          <p:cNvSpPr/>
          <p:nvPr/>
        </p:nvSpPr>
        <p:spPr>
          <a:xfrm>
            <a:off x="6163735" y="1096772"/>
            <a:ext cx="5571066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78A6D9C-C7A5-414B-8CB7-E31470D7D280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1D850E-6310-C04D-8CAC-B7FA9F332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B7FB3-5DFC-6547-9567-C0ABE874C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7D2DB-A7B1-204E-8416-E938952BC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324BA1-E2D0-1E4B-9DB3-664FE2733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AE64B2-36E4-5A4E-A78A-A629829A3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Om KartAi – KartAi">
            <a:extLst>
              <a:ext uri="{FF2B5EF4-FFF2-40B4-BE49-F238E27FC236}">
                <a16:creationId xmlns:a16="http://schemas.microsoft.com/office/drawing/2014/main" id="{00092823-9AE3-5F0A-5FCB-1092239A97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F5D9255-3F49-00DA-3494-CF4374E126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579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C97F6C6D-13AE-FD40-841C-4AB96460C390}"/>
              </a:ext>
            </a:extLst>
          </p:cNvPr>
          <p:cNvSpPr/>
          <p:nvPr/>
        </p:nvSpPr>
        <p:spPr>
          <a:xfrm>
            <a:off x="4322510" y="1096772"/>
            <a:ext cx="7436404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33CE582-7AFE-D048-B5BC-212A12A28F25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9EAEF4-E84F-CF40-B27B-01E1D2AFC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1881951"/>
            <a:ext cx="7335836" cy="1987707"/>
          </a:xfrm>
        </p:spPr>
        <p:txBody>
          <a:bodyPr anchor="b"/>
          <a:lstStyle>
            <a:lvl1pPr>
              <a:defRPr sz="6000" spc="-1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7B7E1-CC48-2441-975D-F1A5412B8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49" y="3869661"/>
            <a:ext cx="7335836" cy="94846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526218-1FCF-7A4D-B138-D1B1DE91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84204-038C-FD4B-8E1C-0A9967BF2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59AB9-E1C6-C841-B423-FD2BB13C3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 descr="Om KartAi – KartAi">
            <a:extLst>
              <a:ext uri="{FF2B5EF4-FFF2-40B4-BE49-F238E27FC236}">
                <a16:creationId xmlns:a16="http://schemas.microsoft.com/office/drawing/2014/main" id="{018A3C65-CD7E-7EE9-5FE6-AFB0DC676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1728B767-B524-3A25-3D45-166230E6E5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60678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B057A-C120-5E4E-BB74-223EB6D00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9EB7BE-6258-C84C-8242-9865D1361C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5111" y="2691637"/>
            <a:ext cx="4946643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D23CD-80DB-5740-AE68-76414CA31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76903" y="2691637"/>
            <a:ext cx="4946639" cy="3189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E0921-9102-1440-B315-77888872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7802F-1937-2F43-8FF4-846135D6F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09C72-E794-4F4F-8E09-D4883EED7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FEFA3E2-0F30-664C-AAE4-DE6526B5C71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C3D7AFF-BC7E-BA41-9C64-B5F9619C0EA1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Om KartAi – KartAi">
            <a:extLst>
              <a:ext uri="{FF2B5EF4-FFF2-40B4-BE49-F238E27FC236}">
                <a16:creationId xmlns:a16="http://schemas.microsoft.com/office/drawing/2014/main" id="{1878489C-9859-1BF9-220D-0057B20E68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BCB78E91-6003-A3CC-4B95-051990A8CF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638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CA91-F119-0244-888A-95539A84D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10" y="1204721"/>
            <a:ext cx="8266175" cy="14447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A3EAC-4422-D548-8D7F-E9944566FB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11" y="2691638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40CA2-88A9-CC42-A375-8B87E47CC5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5111" y="3515550"/>
            <a:ext cx="4946644" cy="1989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F960C-714E-2E4A-8141-A88F38274E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76866" y="2691162"/>
            <a:ext cx="4946644" cy="823912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97BC24-C907-EC4B-872D-17429A657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76866" y="3515074"/>
            <a:ext cx="4946644" cy="23662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E2A045-4283-3C47-B125-68CF3B19F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BC25BC-2C98-574D-BCCD-E36CAB07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A5C95A-7789-E042-8471-D442D9BB5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F1BA5B-EDD8-B648-8A3E-E2B3570B1EA0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7476360-629C-DE48-85B7-F4BE6CC457D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Om KartAi – KartAi">
            <a:extLst>
              <a:ext uri="{FF2B5EF4-FFF2-40B4-BE49-F238E27FC236}">
                <a16:creationId xmlns:a16="http://schemas.microsoft.com/office/drawing/2014/main" id="{80697541-8DC8-B932-19A2-027C92C6412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>
            <a:extLst>
              <a:ext uri="{FF2B5EF4-FFF2-40B4-BE49-F238E27FC236}">
                <a16:creationId xmlns:a16="http://schemas.microsoft.com/office/drawing/2014/main" id="{959DA66A-E72F-9BE4-00EF-C0C9A89BEE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090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15401-5318-7045-8AE3-B1A99F2D8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2F55F-EB76-AE49-B554-12B65B636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B6E6E-D81E-C44A-AC54-CBE0134C1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E025B9-9F46-3049-9977-0119B96D3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5760068-EADA-2B4B-9819-CF981184FAEB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1DA7622-137E-184A-A93C-8DBB10318AE6}"/>
              </a:ext>
            </a:extLst>
          </p:cNvPr>
          <p:cNvSpPr/>
          <p:nvPr/>
        </p:nvSpPr>
        <p:spPr>
          <a:xfrm>
            <a:off x="11738231" y="1096772"/>
            <a:ext cx="453769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pic>
        <p:nvPicPr>
          <p:cNvPr id="7" name="Picture 6" descr="Om KartAi – KartAi">
            <a:extLst>
              <a:ext uri="{FF2B5EF4-FFF2-40B4-BE49-F238E27FC236}">
                <a16:creationId xmlns:a16="http://schemas.microsoft.com/office/drawing/2014/main" id="{0624A822-C54E-F49F-DFBE-829A47C1B7B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F850247B-68B0-8E9C-8AFC-CAAFE725181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520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AF81DD-2B1F-3444-8023-DD52318F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927EE3-DAA3-D948-B8FD-48417540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32D4-FFBF-6C47-A6C9-D55196D91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B8D5541-7726-BA46-8BFA-BF6AA8D42BD7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Om KartAi – KartAi">
            <a:extLst>
              <a:ext uri="{FF2B5EF4-FFF2-40B4-BE49-F238E27FC236}">
                <a16:creationId xmlns:a16="http://schemas.microsoft.com/office/drawing/2014/main" id="{61052E42-2FAB-60CD-58A8-4D1E493237A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618D1D4F-3B90-0ADF-7745-2B64F6C4E64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319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DCFD-BEE6-AC49-BABD-D8B89C3B6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DE035-8260-4443-B1D9-A9C8D58403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1813" y="1508252"/>
            <a:ext cx="5606518" cy="40458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1AA53-7507-D04B-9B8E-6A4F7122E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68295"/>
            <a:ext cx="4114800" cy="318583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56E11F-3003-0745-ACAB-FAA4E676E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BC11A6-59AC-FE45-8A1C-9DDC00582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D6F51E-1A94-034C-BBEE-C26A3AF0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0B7D330-76C0-224C-9C3C-27C4D2B0DDB4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464D55-5C51-844B-A38A-8143590FB934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Om KartAi – KartAi">
            <a:extLst>
              <a:ext uri="{FF2B5EF4-FFF2-40B4-BE49-F238E27FC236}">
                <a16:creationId xmlns:a16="http://schemas.microsoft.com/office/drawing/2014/main" id="{8A5001E5-05CA-E3F5-4471-D1ED9B00283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14B9F6E6-37A4-632D-CDBA-E0209BC3527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932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86C7C-36AD-9A4E-8524-8F44E883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3800"/>
            <a:ext cx="4114800" cy="107721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5248-4C80-3348-A8A9-6C9F5D32FC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31151" y="1096772"/>
            <a:ext cx="6096270" cy="5761228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4B3083-CA16-C54A-B130-7BEE6DF9D8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49" y="2370666"/>
            <a:ext cx="4114800" cy="318346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C6EB5-D7D1-E247-B9D7-D319E5AAB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3BD54-29B9-3D42-B178-776ED395AA85}" type="datetimeFigureOut">
              <a:rPr lang="en-US" smtClean="0"/>
              <a:t>3/7/2024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BF6CC-F5C4-9847-BADB-8B7441C8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63FE4-B2F5-7741-B517-533F1C98C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BB3423-611C-6944-BA94-F2572F362413}" type="slidenum">
              <a:rPr lang="en-US" smtClean="0"/>
              <a:t>‹#›</a:t>
            </a:fld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B80A771-7D8E-0F4A-93A3-B977667D338E}"/>
              </a:ext>
            </a:extLst>
          </p:cNvPr>
          <p:cNvSpPr/>
          <p:nvPr/>
        </p:nvSpPr>
        <p:spPr>
          <a:xfrm>
            <a:off x="9881559" y="976630"/>
            <a:ext cx="1336774" cy="120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C9320FA-0E3A-2749-9085-DF30FA26F4BD}"/>
              </a:ext>
            </a:extLst>
          </p:cNvPr>
          <p:cNvSpPr/>
          <p:nvPr/>
        </p:nvSpPr>
        <p:spPr>
          <a:xfrm>
            <a:off x="-1" y="1096772"/>
            <a:ext cx="263565" cy="57612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Om KartAi – KartAi">
            <a:extLst>
              <a:ext uri="{FF2B5EF4-FFF2-40B4-BE49-F238E27FC236}">
                <a16:creationId xmlns:a16="http://schemas.microsoft.com/office/drawing/2014/main" id="{2BEDFC76-ABDA-9615-4051-2BA03D657EF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149" y="6309188"/>
            <a:ext cx="1096766" cy="36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>
            <a:extLst>
              <a:ext uri="{FF2B5EF4-FFF2-40B4-BE49-F238E27FC236}">
                <a16:creationId xmlns:a16="http://schemas.microsoft.com/office/drawing/2014/main" id="{6C3C2444-8255-CA98-1C44-8C78B67D767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2214" y="6391583"/>
            <a:ext cx="1526978" cy="282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2740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952BFD-D607-6845-9C7B-1C8D3B4EE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8267296" cy="14465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B52FF-3B04-8245-BF0B-89C9E2933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691638"/>
            <a:ext cx="8267296" cy="318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99BFE-CBDD-C344-A21E-44A52F11B6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5149" y="594969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 smtClean="0">
                <a:latin typeface="+mn-lt"/>
              </a:defRPr>
            </a:lvl1pPr>
          </a:lstStyle>
          <a:p>
            <a:fld id="{73C3BD54-29B9-3D42-B178-776ED395AA85}" type="datetimeFigureOut">
              <a:rPr lang="en-US" smtClean="0"/>
              <a:pPr/>
              <a:t>3/7/2024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C371C0-3DCE-0743-946F-C7540DD78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543179"/>
            <a:ext cx="4114800" cy="246888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lang="en-US" sz="105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32ADB-4517-194F-8B4B-A9D26B3C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3024" y="511175"/>
            <a:ext cx="914400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>
                <a:solidFill>
                  <a:schemeClr val="tx1"/>
                </a:solidFill>
                <a:latin typeface="+mn-lt"/>
              </a:defRPr>
            </a:lvl1pPr>
          </a:lstStyle>
          <a:p>
            <a:fld id="{86BB3423-611C-6944-BA94-F2572F3624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5211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System Font Regular"/>
        <a:buChar char="–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System Font Regular"/>
        <a:buChar char="–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mith.langchain.com/public/a3e1686a-a563-4774-9aef-49c74793a013/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2F6D26F-00B6-1DF0-CD63-52DAFA9144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4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93896" y="0"/>
            <a:ext cx="10498104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67B78F5-EEB3-5A5F-A775-6BD9FA59CF87}"/>
              </a:ext>
            </a:extLst>
          </p:cNvPr>
          <p:cNvSpPr txBox="1">
            <a:spLocks/>
          </p:cNvSpPr>
          <p:nvPr/>
        </p:nvSpPr>
        <p:spPr>
          <a:xfrm>
            <a:off x="797106" y="1625608"/>
            <a:ext cx="8035342" cy="2722164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7200" dirty="0" err="1">
                <a:solidFill>
                  <a:schemeClr val="accent6">
                    <a:lumMod val="50000"/>
                  </a:schemeClr>
                </a:solidFill>
              </a:rPr>
              <a:t>LLMs</a:t>
            </a:r>
            <a:r>
              <a:rPr lang="nb-NO" sz="7200" dirty="0">
                <a:solidFill>
                  <a:schemeClr val="accent6">
                    <a:lumMod val="50000"/>
                  </a:schemeClr>
                </a:solidFill>
              </a:rPr>
              <a:t> + GIS = </a:t>
            </a:r>
            <a:r>
              <a:rPr lang="nb-NO" sz="7200" dirty="0"/>
              <a:t>💚</a:t>
            </a:r>
            <a:endParaRPr lang="en-GB" sz="7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806A26-1342-451A-DC77-817912675933}"/>
              </a:ext>
            </a:extLst>
          </p:cNvPr>
          <p:cNvSpPr txBox="1"/>
          <p:nvPr/>
        </p:nvSpPr>
        <p:spPr>
          <a:xfrm>
            <a:off x="795368" y="4664764"/>
            <a:ext cx="5595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Oskar Holm - Ingeniørvitenskap og IKT, NTNU </a:t>
            </a:r>
            <a:r>
              <a:rPr lang="en-GB" dirty="0"/>
              <a:t>	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830128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E2BE7-D96B-C90B-E758-5C058A41E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5597907" cy="1446550"/>
          </a:xfrm>
        </p:spPr>
        <p:txBody>
          <a:bodyPr/>
          <a:lstStyle/>
          <a:p>
            <a:r>
              <a:rPr lang="nb-NO" dirty="0"/>
              <a:t>«</a:t>
            </a:r>
            <a:r>
              <a:rPr lang="nb-NO" dirty="0" err="1"/>
              <a:t>LLMs</a:t>
            </a:r>
            <a:r>
              <a:rPr lang="nb-NO" dirty="0"/>
              <a:t> – </a:t>
            </a:r>
            <a:br>
              <a:rPr lang="nb-NO" dirty="0"/>
            </a:br>
            <a:r>
              <a:rPr lang="nb-NO" dirty="0"/>
              <a:t>GIS-analysens død?»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69CAC5-28AD-76D4-9DA6-61CFF5624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691638"/>
            <a:ext cx="5530850" cy="3188586"/>
          </a:xfrm>
        </p:spPr>
        <p:txBody>
          <a:bodyPr>
            <a:normAutofit fontScale="92500" lnSpcReduction="10000"/>
          </a:bodyPr>
          <a:lstStyle/>
          <a:p>
            <a:pPr>
              <a:buFont typeface="Tenorite" panose="00000500000000000000" pitchFamily="2" charset="0"/>
              <a:buChar char="–"/>
            </a:pPr>
            <a:r>
              <a:rPr lang="nb-NO" dirty="0" err="1"/>
              <a:t>LLMs</a:t>
            </a:r>
            <a:r>
              <a:rPr lang="nb-NO" dirty="0"/>
              <a:t> – Large Language Models</a:t>
            </a:r>
          </a:p>
          <a:p>
            <a:pPr lvl="1">
              <a:buFont typeface="Tenorite" panose="00000500000000000000" pitchFamily="2" charset="0"/>
              <a:buChar char="–"/>
            </a:pPr>
            <a:r>
              <a:rPr lang="nb-NO" dirty="0"/>
              <a:t>Norsk: «Store språkmodeller»</a:t>
            </a:r>
          </a:p>
          <a:p>
            <a:pPr lvl="1">
              <a:buFont typeface="Tenorite" panose="00000500000000000000" pitchFamily="2" charset="0"/>
              <a:buChar char="–"/>
            </a:pPr>
            <a:r>
              <a:rPr lang="nb-NO" dirty="0" err="1"/>
              <a:t>ChatGPT</a:t>
            </a:r>
            <a:endParaRPr lang="nb-NO" dirty="0"/>
          </a:p>
          <a:p>
            <a:pPr>
              <a:buFont typeface="Tenorite" panose="00000500000000000000" pitchFamily="2" charset="0"/>
              <a:buChar char="–"/>
            </a:pPr>
            <a:r>
              <a:rPr lang="nb-NO" dirty="0"/>
              <a:t>Utfordringer med GIS:</a:t>
            </a:r>
          </a:p>
          <a:p>
            <a:pPr lvl="1">
              <a:buFont typeface="Tenorite" panose="00000500000000000000" pitchFamily="2" charset="0"/>
              <a:buChar char="–"/>
            </a:pPr>
            <a:r>
              <a:rPr lang="nb-NO" dirty="0"/>
              <a:t>Tidkrevende</a:t>
            </a:r>
          </a:p>
          <a:p>
            <a:pPr lvl="1">
              <a:buFont typeface="Tenorite" panose="00000500000000000000" pitchFamily="2" charset="0"/>
              <a:buChar char="–"/>
            </a:pPr>
            <a:r>
              <a:rPr lang="nb-NO" dirty="0"/>
              <a:t>Bratt læringskurve</a:t>
            </a:r>
          </a:p>
          <a:p>
            <a:pPr lvl="1">
              <a:buFont typeface="Tenorite" panose="00000500000000000000" pitchFamily="2" charset="0"/>
              <a:buChar char="–"/>
            </a:pPr>
            <a:r>
              <a:rPr lang="nb-NO" dirty="0"/>
              <a:t>Komplekse analyser</a:t>
            </a:r>
          </a:p>
          <a:p>
            <a:pPr>
              <a:buFont typeface="Tenorite" panose="00000500000000000000" pitchFamily="2" charset="0"/>
              <a:buChar char="–"/>
            </a:pPr>
            <a:r>
              <a:rPr lang="nb-NO" dirty="0"/>
              <a:t>Hvordan utføre klassiske GIS-analyser med </a:t>
            </a:r>
            <a:r>
              <a:rPr lang="nb-NO" dirty="0" err="1"/>
              <a:t>LLMs</a:t>
            </a:r>
            <a:r>
              <a:rPr lang="nb-NO" dirty="0"/>
              <a:t>?</a:t>
            </a:r>
            <a:endParaRPr lang="en-GB" dirty="0"/>
          </a:p>
          <a:p>
            <a:pPr>
              <a:buFont typeface="Tenorite" panose="00000500000000000000" pitchFamily="2" charset="0"/>
              <a:buChar char="–"/>
            </a:pP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90A1A-8873-8720-B2DA-96F00E6ED59A}"/>
              </a:ext>
            </a:extLst>
          </p:cNvPr>
          <p:cNvSpPr txBox="1"/>
          <p:nvPr/>
        </p:nvSpPr>
        <p:spPr>
          <a:xfrm>
            <a:off x="7086600" y="2095500"/>
            <a:ext cx="4219575" cy="4419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8" name="Picture 7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764DC12C-DE4C-1C08-257C-197544D59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432" y="1449248"/>
            <a:ext cx="4144799" cy="517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15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1D90B-CC00-2C1C-7F81-8B3209DEA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49" y="1204721"/>
            <a:ext cx="5625339" cy="1446550"/>
          </a:xfrm>
        </p:spPr>
        <p:txBody>
          <a:bodyPr/>
          <a:lstStyle/>
          <a:p>
            <a:r>
              <a:rPr lang="nb-NO" dirty="0"/>
              <a:t>Hvordan fungerer de egentlig?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B5D74-25E3-DD87-3009-51643D772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Gjetter neste ord/«token»</a:t>
            </a:r>
            <a:endParaRPr lang="en-GB" dirty="0"/>
          </a:p>
          <a:p>
            <a:r>
              <a:rPr lang="en-GB" dirty="0"/>
              <a:t>Trent </a:t>
            </a:r>
            <a:r>
              <a:rPr lang="nb-NO" dirty="0"/>
              <a:t>på</a:t>
            </a:r>
            <a:r>
              <a:rPr lang="en-GB" dirty="0"/>
              <a:t> </a:t>
            </a:r>
            <a:r>
              <a:rPr lang="nb-NO" dirty="0"/>
              <a:t>«hele»</a:t>
            </a:r>
            <a:r>
              <a:rPr lang="en-GB" dirty="0"/>
              <a:t> </a:t>
            </a:r>
            <a:r>
              <a:rPr lang="nb-NO" dirty="0"/>
              <a:t>internett</a:t>
            </a:r>
          </a:p>
          <a:p>
            <a:r>
              <a:rPr lang="nb-NO" dirty="0"/>
              <a:t>Pre-training</a:t>
            </a:r>
          </a:p>
          <a:p>
            <a:pPr lvl="1"/>
            <a:r>
              <a:rPr lang="nb-NO" dirty="0"/>
              <a:t>Imitere internettspråk</a:t>
            </a:r>
          </a:p>
          <a:p>
            <a:r>
              <a:rPr lang="nb-NO" dirty="0"/>
              <a:t>Fine-tuning </a:t>
            </a:r>
          </a:p>
          <a:p>
            <a:pPr lvl="1"/>
            <a:r>
              <a:rPr lang="nb-NO" dirty="0"/>
              <a:t>Ulike teknikker for å «temme» modellen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5906C-A5EF-B154-3FF6-D810336F3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8848" y="4151462"/>
            <a:ext cx="4605566" cy="4847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EDEA08-289B-A786-78D4-BD11F5B038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848" y="4864820"/>
            <a:ext cx="4605567" cy="478174"/>
          </a:xfrm>
          <a:prstGeom prst="rect">
            <a:avLst/>
          </a:prstGeom>
        </p:spPr>
      </p:pic>
      <p:pic>
        <p:nvPicPr>
          <p:cNvPr id="2056" name="Picture 8" descr="Evaluation Metrics for Language Modeling">
            <a:extLst>
              <a:ext uri="{FF2B5EF4-FFF2-40B4-BE49-F238E27FC236}">
                <a16:creationId xmlns:a16="http://schemas.microsoft.com/office/drawing/2014/main" id="{A16CDF5E-44F1-B030-7D0A-2C0B063E1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8848" y="1967465"/>
            <a:ext cx="4605566" cy="1627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4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0A71-FFC8-0910-4CF9-A8B8F3C81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nb-NO" dirty="0"/>
              <a:t>Plan for oppgave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FFC1E-6A2F-939D-33A4-D59E343212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Hva er mulig?</a:t>
            </a:r>
          </a:p>
          <a:p>
            <a:r>
              <a:rPr lang="nb-NO" dirty="0"/>
              <a:t>Hvor ligger utfordringene?</a:t>
            </a:r>
          </a:p>
          <a:p>
            <a:r>
              <a:rPr lang="nb-NO" dirty="0"/>
              <a:t>Lage «</a:t>
            </a:r>
            <a:r>
              <a:rPr lang="nb-NO" dirty="0" err="1"/>
              <a:t>proof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concept</a:t>
            </a:r>
            <a:r>
              <a:rPr lang="nb-NO" dirty="0"/>
              <a:t>»: </a:t>
            </a:r>
            <a:r>
              <a:rPr lang="nb-NO" dirty="0" err="1">
                <a:solidFill>
                  <a:schemeClr val="accent6">
                    <a:lumMod val="50000"/>
                  </a:schemeClr>
                </a:solidFill>
              </a:rPr>
              <a:t>GeoGPT</a:t>
            </a:r>
            <a:endParaRPr lang="nb-NO" dirty="0">
              <a:solidFill>
                <a:schemeClr val="accent6">
                  <a:lumMod val="50000"/>
                </a:schemeClr>
              </a:solidFill>
            </a:endParaRPr>
          </a:p>
          <a:p>
            <a:pPr lvl="1"/>
            <a:r>
              <a:rPr lang="nb-NO" dirty="0"/>
              <a:t>Språkmodell med GIS-</a:t>
            </a:r>
            <a:r>
              <a:rPr lang="nb-NO" dirty="0" err="1"/>
              <a:t>verktøyskasse</a:t>
            </a:r>
            <a:endParaRPr lang="nb-NO" dirty="0"/>
          </a:p>
          <a:p>
            <a:pPr lvl="1"/>
            <a:endParaRPr lang="nb-NO" dirty="0"/>
          </a:p>
          <a:p>
            <a:pPr marL="0" indent="0">
              <a:buNone/>
            </a:pPr>
            <a:r>
              <a:rPr lang="nb-NO" dirty="0"/>
              <a:t>	</a:t>
            </a:r>
          </a:p>
          <a:p>
            <a:endParaRPr lang="nb-NO" dirty="0"/>
          </a:p>
          <a:p>
            <a:endParaRPr lang="en-GB" dirty="0"/>
          </a:p>
        </p:txBody>
      </p:sp>
      <p:pic>
        <p:nvPicPr>
          <p:cNvPr id="3076" name="Picture 4" descr="What Is ChatGPT? Everything You Need to Know About the AI Tool">
            <a:extLst>
              <a:ext uri="{FF2B5EF4-FFF2-40B4-BE49-F238E27FC236}">
                <a16:creationId xmlns:a16="http://schemas.microsoft.com/office/drawing/2014/main" id="{12CF8307-9AE7-BB24-054A-8F5B067DD1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70000"/>
            <a:duotone>
              <a:prstClr val="black"/>
              <a:schemeClr val="accent6">
                <a:lumMod val="5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166965"/>
            <a:ext cx="5565913" cy="371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DB4A45-67D3-40CF-88F1-09E50492BE58}"/>
              </a:ext>
            </a:extLst>
          </p:cNvPr>
          <p:cNvSpPr txBox="1"/>
          <p:nvPr/>
        </p:nvSpPr>
        <p:spPr>
          <a:xfrm rot="2549792">
            <a:off x="6448287" y="4692662"/>
            <a:ext cx="1321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4800" dirty="0" err="1">
                <a:solidFill>
                  <a:schemeClr val="accent6">
                    <a:lumMod val="20000"/>
                    <a:lumOff val="80000"/>
                  </a:schemeClr>
                </a:solidFill>
              </a:rPr>
              <a:t>Geo</a:t>
            </a:r>
            <a:endParaRPr lang="en-GB" sz="40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7" name="&quot;Not Allowed&quot; Symbol 6">
            <a:extLst>
              <a:ext uri="{FF2B5EF4-FFF2-40B4-BE49-F238E27FC236}">
                <a16:creationId xmlns:a16="http://schemas.microsoft.com/office/drawing/2014/main" id="{742C3E61-595C-A25E-61E0-8307C3EB7355}"/>
              </a:ext>
            </a:extLst>
          </p:cNvPr>
          <p:cNvSpPr/>
          <p:nvPr/>
        </p:nvSpPr>
        <p:spPr>
          <a:xfrm rot="338906">
            <a:off x="7138272" y="4352578"/>
            <a:ext cx="676027" cy="818059"/>
          </a:xfrm>
          <a:prstGeom prst="noSmoking">
            <a:avLst/>
          </a:prstGeom>
          <a:solidFill>
            <a:srgbClr val="F5737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56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34172-BF70-5094-CA1A-006AF5E58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nb-NO" dirty="0" err="1"/>
              <a:t>GeoGPT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708C8-8A6D-3C57-63D6-6F7D7BCB2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691638"/>
            <a:ext cx="5376311" cy="3188586"/>
          </a:xfrm>
        </p:spPr>
        <p:txBody>
          <a:bodyPr>
            <a:normAutofit/>
          </a:bodyPr>
          <a:lstStyle/>
          <a:p>
            <a:r>
              <a:rPr lang="nb-NO" dirty="0"/>
              <a:t>Web-klient</a:t>
            </a:r>
          </a:p>
          <a:p>
            <a:pPr lvl="1"/>
            <a:r>
              <a:rPr lang="nb-NO" dirty="0"/>
              <a:t>Chatgrensesnitt</a:t>
            </a:r>
          </a:p>
          <a:p>
            <a:pPr lvl="1"/>
            <a:r>
              <a:rPr lang="nb-NO" dirty="0"/>
              <a:t>Web-kart</a:t>
            </a:r>
          </a:p>
          <a:p>
            <a:r>
              <a:rPr lang="nb-NO" dirty="0"/>
              <a:t>Språkmodell-server</a:t>
            </a:r>
          </a:p>
          <a:p>
            <a:pPr lvl="1"/>
            <a:r>
              <a:rPr lang="nb-NO" dirty="0" err="1"/>
              <a:t>LangChain</a:t>
            </a:r>
            <a:r>
              <a:rPr lang="nb-NO" dirty="0"/>
              <a:t> + </a:t>
            </a:r>
            <a:r>
              <a:rPr lang="nb-NO" dirty="0" err="1"/>
              <a:t>LangGraph</a:t>
            </a:r>
            <a:endParaRPr lang="nb-NO" dirty="0"/>
          </a:p>
          <a:p>
            <a:pPr lvl="2"/>
            <a:r>
              <a:rPr lang="nb-NO" dirty="0"/>
              <a:t>Rammeverk for utvikling av LLM-drevne apper</a:t>
            </a:r>
          </a:p>
          <a:p>
            <a:pPr lvl="1"/>
            <a:r>
              <a:rPr lang="nb-NO" dirty="0"/>
              <a:t>Utnytter «</a:t>
            </a:r>
            <a:r>
              <a:rPr lang="nb-NO" dirty="0" err="1"/>
              <a:t>Function</a:t>
            </a:r>
            <a:r>
              <a:rPr lang="nb-NO" dirty="0"/>
              <a:t> calling»</a:t>
            </a:r>
          </a:p>
          <a:p>
            <a:pPr marL="0" indent="0">
              <a:buNone/>
            </a:pPr>
            <a:endParaRPr lang="nb-NO" dirty="0"/>
          </a:p>
          <a:p>
            <a:pPr lvl="1"/>
            <a:endParaRPr lang="en-GB" dirty="0"/>
          </a:p>
        </p:txBody>
      </p:sp>
      <p:pic>
        <p:nvPicPr>
          <p:cNvPr id="1034" name="Picture 10" descr="LangGraph">
            <a:extLst>
              <a:ext uri="{FF2B5EF4-FFF2-40B4-BE49-F238E27FC236}">
                <a16:creationId xmlns:a16="http://schemas.microsoft.com/office/drawing/2014/main" id="{63001486-A85B-7174-40C8-A7A38C3278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984" y="1687781"/>
            <a:ext cx="4212820" cy="666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diagram of a computer&#10;&#10;Description automatically generated">
            <a:extLst>
              <a:ext uri="{FF2B5EF4-FFF2-40B4-BE49-F238E27FC236}">
                <a16:creationId xmlns:a16="http://schemas.microsoft.com/office/drawing/2014/main" id="{085F81E5-73D1-39CB-16DA-F4A647A0973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610"/>
          <a:stretch/>
        </p:blipFill>
        <p:spPr>
          <a:xfrm>
            <a:off x="6555201" y="2562242"/>
            <a:ext cx="4758385" cy="1557812"/>
          </a:xfrm>
          <a:prstGeom prst="rect">
            <a:avLst/>
          </a:prstGeom>
        </p:spPr>
      </p:pic>
      <p:pic>
        <p:nvPicPr>
          <p:cNvPr id="4" name="Picture 3" descr="A diagram of a computer&#10;&#10;Description automatically generated">
            <a:extLst>
              <a:ext uri="{FF2B5EF4-FFF2-40B4-BE49-F238E27FC236}">
                <a16:creationId xmlns:a16="http://schemas.microsoft.com/office/drawing/2014/main" id="{D3029C07-4BDE-26D3-BD53-9E06CBE39C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390"/>
          <a:stretch/>
        </p:blipFill>
        <p:spPr>
          <a:xfrm>
            <a:off x="6555200" y="4120054"/>
            <a:ext cx="4758385" cy="260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28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80kmt_edited">
            <a:hlinkClick r:id="" action="ppaction://media"/>
            <a:extLst>
              <a:ext uri="{FF2B5EF4-FFF2-40B4-BE49-F238E27FC236}">
                <a16:creationId xmlns:a16="http://schemas.microsoft.com/office/drawing/2014/main" id="{C4330123-0311-EF43-2347-AA2D65C0C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53114" y="704877"/>
            <a:ext cx="9685771" cy="5448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644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C2B65A7-D365-DE42-23B0-BD951AB437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172" y="185737"/>
            <a:ext cx="7117655" cy="587692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C20AA2-C258-B801-2730-10FB45A4F327}"/>
              </a:ext>
            </a:extLst>
          </p:cNvPr>
          <p:cNvSpPr txBox="1"/>
          <p:nvPr/>
        </p:nvSpPr>
        <p:spPr>
          <a:xfrm>
            <a:off x="6717652" y="6302931"/>
            <a:ext cx="48646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b-NO" dirty="0" err="1">
                <a:hlinkClick r:id="rId4"/>
              </a:rPr>
              <a:t>LangSmith</a:t>
            </a:r>
            <a:r>
              <a:rPr lang="nb-NO" dirty="0">
                <a:hlinkClick r:id="rId4"/>
              </a:rPr>
              <a:t>-spor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1894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rtificial, intelligence, smart, technology, artificial intelligence, brain icon - Download on Iconfinder">
            <a:extLst>
              <a:ext uri="{FF2B5EF4-FFF2-40B4-BE49-F238E27FC236}">
                <a16:creationId xmlns:a16="http://schemas.microsoft.com/office/drawing/2014/main" id="{D6C15FAD-F209-78AD-D9A0-AF1B07FF2A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712" y="1509712"/>
            <a:ext cx="3838575" cy="3838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C71B4C6-6F30-0F82-F3F5-FC81A04991D8}"/>
              </a:ext>
            </a:extLst>
          </p:cNvPr>
          <p:cNvSpPr/>
          <p:nvPr/>
        </p:nvSpPr>
        <p:spPr>
          <a:xfrm>
            <a:off x="502534" y="1029979"/>
            <a:ext cx="367417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nb-NO" sz="4800" dirty="0"/>
              <a:t>Styrker</a:t>
            </a:r>
            <a:endParaRPr lang="en-GB" sz="4800" dirty="0">
              <a:ln w="0"/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7672B3-FEA1-5A97-FF1B-FAFBE337B275}"/>
              </a:ext>
            </a:extLst>
          </p:cNvPr>
          <p:cNvSpPr txBox="1"/>
          <p:nvPr/>
        </p:nvSpPr>
        <p:spPr>
          <a:xfrm>
            <a:off x="502534" y="2200275"/>
            <a:ext cx="36741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Har god kontroll på kodesyntaks</a:t>
            </a:r>
          </a:p>
          <a:p>
            <a:pPr marL="742950" lvl="1" indent="-285750">
              <a:buFont typeface="Tenorite" panose="00000500000000000000" pitchFamily="2" charset="0"/>
              <a:buChar char="–"/>
            </a:pPr>
            <a:r>
              <a:rPr lang="nb-NO" dirty="0"/>
              <a:t>SQL/CQL</a:t>
            </a:r>
          </a:p>
          <a:p>
            <a:pPr marL="742950" lvl="1" indent="-285750">
              <a:buFont typeface="Tenorite" panose="00000500000000000000" pitchFamily="2" charset="0"/>
              <a:buChar char="–"/>
            </a:pPr>
            <a:r>
              <a:rPr lang="nb-NO" dirty="0"/>
              <a:t>Python </a:t>
            </a:r>
          </a:p>
          <a:p>
            <a:pPr marL="742950" lvl="1" indent="-285750">
              <a:buFont typeface="Tenorite" panose="00000500000000000000" pitchFamily="2" charset="0"/>
              <a:buChar char="–"/>
            </a:pPr>
            <a:r>
              <a:rPr lang="nb-NO" dirty="0"/>
              <a:t>…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Kan sette sammen relativt komplisert kode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God på resonnering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DC39E7-0FE3-17A5-F4B6-C54F5EA3563A}"/>
              </a:ext>
            </a:extLst>
          </p:cNvPr>
          <p:cNvSpPr/>
          <p:nvPr/>
        </p:nvSpPr>
        <p:spPr>
          <a:xfrm>
            <a:off x="8105958" y="1029979"/>
            <a:ext cx="3674177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nb-NO" sz="4800" dirty="0"/>
              <a:t>Svakheter</a:t>
            </a:r>
            <a:endParaRPr lang="en-GB" sz="4800" dirty="0">
              <a:ln w="0"/>
              <a:solidFill>
                <a:schemeClr val="accent6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E56073-0B4D-F12F-9AB1-12BF36D3B31E}"/>
              </a:ext>
            </a:extLst>
          </p:cNvPr>
          <p:cNvSpPr txBox="1"/>
          <p:nvPr/>
        </p:nvSpPr>
        <p:spPr>
          <a:xfrm>
            <a:off x="8105957" y="2200275"/>
            <a:ext cx="36741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Tar ofte snarveier (hallusinering)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Planlegger ikke uten anmodning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Tregere og dårligere etter hvert som «</a:t>
            </a:r>
            <a:r>
              <a:rPr lang="nb-NO" dirty="0" err="1"/>
              <a:t>context</a:t>
            </a:r>
            <a:r>
              <a:rPr lang="nb-NO" dirty="0"/>
              <a:t> </a:t>
            </a:r>
            <a:r>
              <a:rPr lang="nb-NO" dirty="0" err="1"/>
              <a:t>window</a:t>
            </a:r>
            <a:r>
              <a:rPr lang="nb-NO" dirty="0"/>
              <a:t>» fylles opp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r>
              <a:rPr lang="nb-NO" dirty="0"/>
              <a:t>Vet ikke hva skogbonitetsklasse 18 er for noe</a:t>
            </a:r>
          </a:p>
          <a:p>
            <a:pPr marL="285750" indent="-285750">
              <a:buFont typeface="Tenorite" panose="00000500000000000000" pitchFamily="2" charset="0"/>
              <a:buChar char="–"/>
            </a:pPr>
            <a:endParaRPr lang="nb-NO" dirty="0"/>
          </a:p>
          <a:p>
            <a:pPr marL="285750" indent="-285750">
              <a:buFont typeface="Tenorite" panose="00000500000000000000" pitchFamily="2" charset="0"/>
              <a:buChar char="–"/>
            </a:pPr>
            <a:endParaRPr lang="nb-NO" dirty="0"/>
          </a:p>
          <a:p>
            <a:pPr marL="742950" lvl="1" indent="-285750" algn="r">
              <a:buFont typeface="Tenorite" panose="00000500000000000000" pitchFamily="2" charset="0"/>
              <a:buChar char="–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034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80BEC3-FD52-CD6F-33B3-CEF828695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5242" y="734608"/>
            <a:ext cx="8721515" cy="538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497523"/>
      </p:ext>
    </p:extLst>
  </p:cSld>
  <p:clrMapOvr>
    <a:masterClrMapping/>
  </p:clrMapOvr>
</p:sld>
</file>

<file path=ppt/theme/theme1.xml><?xml version="1.0" encoding="utf-8"?>
<a:theme xmlns:a="http://schemas.openxmlformats.org/drawingml/2006/main" name="Madrid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8E4"/>
      </a:lt2>
      <a:accent1>
        <a:srgbClr val="EC70C6"/>
      </a:accent1>
      <a:accent2>
        <a:srgbClr val="E8517A"/>
      </a:accent2>
      <a:accent3>
        <a:srgbClr val="EC8270"/>
      </a:accent3>
      <a:accent4>
        <a:srgbClr val="E2912A"/>
      </a:accent4>
      <a:accent5>
        <a:srgbClr val="A8A650"/>
      </a:accent5>
      <a:accent6>
        <a:srgbClr val="83AF3D"/>
      </a:accent6>
      <a:hlink>
        <a:srgbClr val="568E67"/>
      </a:hlink>
      <a:folHlink>
        <a:srgbClr val="7F7F7F"/>
      </a:folHlink>
    </a:clrScheme>
    <a:fontScheme name="Madrid">
      <a:majorFont>
        <a:latin typeface="Seaford Display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ridVTI" id="{5F675924-ADDD-6B4C-A2D4-69150D1F0C16}" vid="{BEA84270-19BD-7342-8ABF-EFF1668AF1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9307</TotalTime>
  <Words>809</Words>
  <Application>Microsoft Office PowerPoint</Application>
  <PresentationFormat>Widescreen</PresentationFormat>
  <Paragraphs>125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System Font Regular</vt:lpstr>
      <vt:lpstr>Aptos</vt:lpstr>
      <vt:lpstr>Arial</vt:lpstr>
      <vt:lpstr>Seaford Display</vt:lpstr>
      <vt:lpstr>Tenorite</vt:lpstr>
      <vt:lpstr>MadridVTI</vt:lpstr>
      <vt:lpstr>PowerPoint Presentation</vt:lpstr>
      <vt:lpstr>«LLMs –  GIS-analysens død?»</vt:lpstr>
      <vt:lpstr>Hvordan fungerer de egentlig?</vt:lpstr>
      <vt:lpstr>Plan for oppgave</vt:lpstr>
      <vt:lpstr>GeoGPT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Oskar Holm</dc:creator>
  <cp:lastModifiedBy>Oskar Holm</cp:lastModifiedBy>
  <cp:revision>28</cp:revision>
  <dcterms:created xsi:type="dcterms:W3CDTF">2024-02-26T11:27:12Z</dcterms:created>
  <dcterms:modified xsi:type="dcterms:W3CDTF">2024-03-10T19:26:31Z</dcterms:modified>
</cp:coreProperties>
</file>

<file path=docProps/thumbnail.jpeg>
</file>